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5"/>
  </p:notesMasterIdLst>
  <p:sldIdLst>
    <p:sldId id="258" r:id="rId4"/>
  </p:sldIdLst>
  <p:sldSz cx="9906000" cy="6858000" type="A4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488" y="-23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2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6EBC3E6-A039-4B7D-AC6A-064A3595222F}" type="datetimeFigureOut">
              <a:rPr lang="en-US" altLang="ja-JP"/>
              <a:pPr/>
              <a:t>4/1/2014</a:t>
            </a:fld>
            <a:endParaRPr lang="en-US" altLang="ja-JP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2BF26EE-059A-4F92-8AD2-77DBF71DC3F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083255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smtClean="0"/>
          </a:p>
        </p:txBody>
      </p:sp>
      <p:sp>
        <p:nvSpPr>
          <p:cNvPr id="19460" name="Header Placeholder 3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ja-JP" smtClean="0"/>
          </a:p>
        </p:txBody>
      </p:sp>
      <p:sp>
        <p:nvSpPr>
          <p:cNvPr id="19461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SzPct val="100000"/>
            </a:pPr>
            <a:fld id="{B5DBC8F8-09B3-443B-8680-BF596851C4DD}" type="datetime8">
              <a:rPr lang="en-US" altLang="ja-JP">
                <a:solidFill>
                  <a:srgbClr val="000000"/>
                </a:solidFill>
                <a:sym typeface="Calibri" pitchFamily="34" charset="0"/>
              </a:rPr>
              <a:pPr>
                <a:buSzPct val="100000"/>
              </a:pPr>
              <a:t>4/1/2014 10:35 PM</a:t>
            </a:fld>
            <a:endParaRPr lang="en-US" altLang="ja-JP">
              <a:solidFill>
                <a:srgbClr val="000000"/>
              </a:solidFill>
              <a:sym typeface="Calibri" pitchFamily="34" charset="0"/>
            </a:endParaRPr>
          </a:p>
        </p:txBody>
      </p:sp>
      <p:sp>
        <p:nvSpPr>
          <p:cNvPr id="19462" name="Footer Placeholder 5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ja-JP" smtClean="0">
                <a:solidFill>
                  <a:srgbClr val="000000"/>
                </a:solidFill>
                <a:sym typeface="Calibri" pitchFamily="34" charset="0"/>
              </a:rPr>
              <a:t>© 2007 Microsoft Corporation. All rights reserved. Microsoft</a:t>
            </a:r>
            <a:r>
              <a:rPr lang="ja-JP" altLang="en-US" smtClean="0">
                <a:solidFill>
                  <a:srgbClr val="000000"/>
                </a:solidFill>
                <a:sym typeface="Calibri" pitchFamily="34" charset="0"/>
              </a:rPr>
              <a:t>、</a:t>
            </a:r>
            <a:r>
              <a:rPr lang="en-US" altLang="ja-JP" smtClean="0">
                <a:solidFill>
                  <a:srgbClr val="000000"/>
                </a:solidFill>
                <a:sym typeface="Calibri" pitchFamily="34" charset="0"/>
              </a:rPr>
              <a:t>Windows</a:t>
            </a:r>
            <a:r>
              <a:rPr lang="ja-JP" altLang="en-US" smtClean="0">
                <a:solidFill>
                  <a:srgbClr val="000000"/>
                </a:solidFill>
                <a:sym typeface="Calibri" pitchFamily="34" charset="0"/>
              </a:rPr>
              <a:t>、</a:t>
            </a:r>
            <a:r>
              <a:rPr lang="en-US" altLang="ja-JP" smtClean="0">
                <a:solidFill>
                  <a:srgbClr val="000000"/>
                </a:solidFill>
                <a:sym typeface="Calibri" pitchFamily="34" charset="0"/>
              </a:rPr>
              <a:t>Windows Vista</a:t>
            </a:r>
            <a:r>
              <a:rPr lang="ja-JP" altLang="en-US" smtClean="0">
                <a:solidFill>
                  <a:srgbClr val="000000"/>
                </a:solidFill>
                <a:sym typeface="Calibri" pitchFamily="34" charset="0"/>
              </a:rPr>
              <a:t>、およびその他の製品名は、米国およびその他の国における登録商標または商標 です。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ja-JP" altLang="en-US" smtClean="0">
                <a:solidFill>
                  <a:srgbClr val="000000"/>
                </a:solidFill>
                <a:sym typeface="Calibri" pitchFamily="34" charset="0"/>
              </a:rPr>
              <a:t>ここに示す情報は参照だけを目的とし、発表時点での </a:t>
            </a:r>
            <a:r>
              <a:rPr lang="en-US" altLang="ja-JP" smtClean="0">
                <a:solidFill>
                  <a:srgbClr val="000000"/>
                </a:solidFill>
                <a:sym typeface="Calibri" pitchFamily="34" charset="0"/>
              </a:rPr>
              <a:t>Microsoft Corporation </a:t>
            </a:r>
            <a:r>
              <a:rPr lang="ja-JP" altLang="en-US" smtClean="0">
                <a:solidFill>
                  <a:srgbClr val="000000"/>
                </a:solidFill>
                <a:sym typeface="Calibri" pitchFamily="34" charset="0"/>
              </a:rPr>
              <a:t>の見解を表します。  </a:t>
            </a:r>
            <a:r>
              <a:rPr lang="en-US" altLang="ja-JP" smtClean="0">
                <a:solidFill>
                  <a:srgbClr val="000000"/>
                </a:solidFill>
                <a:sym typeface="Calibri" pitchFamily="34" charset="0"/>
              </a:rPr>
              <a:t>Microsoft </a:t>
            </a:r>
            <a:r>
              <a:rPr lang="ja-JP" altLang="en-US" smtClean="0">
                <a:solidFill>
                  <a:srgbClr val="000000"/>
                </a:solidFill>
                <a:sym typeface="Calibri" pitchFamily="34" charset="0"/>
              </a:rPr>
              <a:t>は変化する市況に対応する必要があり、この発表は </a:t>
            </a:r>
            <a:r>
              <a:rPr lang="en-US" altLang="ja-JP" smtClean="0">
                <a:solidFill>
                  <a:srgbClr val="000000"/>
                </a:solidFill>
                <a:sym typeface="Calibri" pitchFamily="34" charset="0"/>
              </a:rPr>
              <a:t>Microsoft </a:t>
            </a:r>
            <a:r>
              <a:rPr lang="ja-JP" altLang="en-US" smtClean="0">
                <a:solidFill>
                  <a:srgbClr val="000000"/>
                </a:solidFill>
                <a:sym typeface="Calibri" pitchFamily="34" charset="0"/>
              </a:rPr>
              <a:t>のコミットメントとして解釈されるものではありません。また </a:t>
            </a:r>
            <a:r>
              <a:rPr lang="en-US" altLang="ja-JP" smtClean="0">
                <a:solidFill>
                  <a:srgbClr val="000000"/>
                </a:solidFill>
                <a:sym typeface="Calibri" pitchFamily="34" charset="0"/>
              </a:rPr>
              <a:t>Microsoft </a:t>
            </a:r>
            <a:r>
              <a:rPr lang="ja-JP" altLang="en-US" smtClean="0">
                <a:solidFill>
                  <a:srgbClr val="000000"/>
                </a:solidFill>
                <a:sym typeface="Calibri" pitchFamily="34" charset="0"/>
              </a:rPr>
              <a:t>はこの発表日以降に提供されるあらゆる情報について、その正確性を保証できるものではありません。  </a:t>
            </a:r>
            <a:br>
              <a:rPr lang="ja-JP" altLang="en-US" smtClean="0">
                <a:solidFill>
                  <a:srgbClr val="000000"/>
                </a:solidFill>
                <a:sym typeface="Calibri" pitchFamily="34" charset="0"/>
              </a:rPr>
            </a:br>
            <a:r>
              <a:rPr lang="en-US" altLang="ja-JP" smtClean="0">
                <a:solidFill>
                  <a:srgbClr val="000000"/>
                </a:solidFill>
                <a:sym typeface="Calibri" pitchFamily="34" charset="0"/>
              </a:rPr>
              <a:t>Microsoft </a:t>
            </a:r>
            <a:r>
              <a:rPr lang="ja-JP" altLang="en-US" smtClean="0">
                <a:solidFill>
                  <a:srgbClr val="000000"/>
                </a:solidFill>
                <a:sym typeface="Calibri" pitchFamily="34" charset="0"/>
              </a:rPr>
              <a:t>はここに示される情報について、明示、黙示、または法令を問わず保証をしません。</a:t>
            </a:r>
          </a:p>
        </p:txBody>
      </p:sp>
      <p:sp>
        <p:nvSpPr>
          <p:cNvPr id="19463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SzPct val="100000"/>
            </a:pPr>
            <a:fld id="{2186E258-AAC3-4E73-B50B-DC9A2FFC00AB}" type="slidenum">
              <a:rPr lang="en-US" altLang="ja-JP">
                <a:solidFill>
                  <a:srgbClr val="000000"/>
                </a:solidFill>
                <a:sym typeface="Calibri" pitchFamily="34" charset="0"/>
              </a:rPr>
              <a:pPr>
                <a:buSzPct val="100000"/>
              </a:pPr>
              <a:t>1</a:t>
            </a:fld>
            <a:endParaRPr lang="en-US" altLang="ja-JP">
              <a:solidFill>
                <a:srgbClr val="000000"/>
              </a:solidFill>
              <a:sym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1105" y="1905001"/>
            <a:ext cx="8322072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1104" y="4344989"/>
            <a:ext cx="8322072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8414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412750" y="1411553"/>
            <a:ext cx="90805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13920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412750" y="1411553"/>
            <a:ext cx="90805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" y="6238876"/>
            <a:ext cx="9906001" cy="619125"/>
          </a:xfrm>
          <a:solidFill>
            <a:srgbClr val="FFFF99"/>
          </a:solidFill>
        </p:spPr>
        <p:txBody>
          <a:bodyPr lIns="152394" tIns="76197" rIns="152394" bIns="76197" anchor="b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6380511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3321" y="649805"/>
            <a:ext cx="7630142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3035" y="4344989"/>
            <a:ext cx="7630142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782220" y="2355850"/>
            <a:ext cx="8330957" cy="1384994"/>
          </a:xfrm>
        </p:spPr>
        <p:txBody>
          <a:bodyPr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4354300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82506" y="1905000"/>
            <a:ext cx="8710745" cy="21082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707423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3321" y="649805"/>
            <a:ext cx="7630142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3035" y="4344989"/>
            <a:ext cx="7630142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782220" y="2355850"/>
            <a:ext cx="8330957" cy="1384994"/>
          </a:xfrm>
        </p:spPr>
        <p:txBody>
          <a:bodyPr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9184388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12750" y="1411552"/>
            <a:ext cx="90805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646559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750" y="1412875"/>
            <a:ext cx="90805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61166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2750" y="1411553"/>
            <a:ext cx="44577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411553"/>
            <a:ext cx="44577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115681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2750" y="1757802"/>
            <a:ext cx="44577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2749" y="2174875"/>
            <a:ext cx="44577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3147" y="1757802"/>
            <a:ext cx="4460104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461139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5456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39720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484115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1083884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2750" y="230188"/>
            <a:ext cx="9080500" cy="66516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12750" y="1412875"/>
            <a:ext cx="9080500" cy="213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altLang="ja-JP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9" r:id="rId10"/>
    <p:sldLayoutId id="2147483690" r:id="rId11"/>
    <p:sldLayoutId id="2147483687" r:id="rId12"/>
  </p:sldLayoutIdLst>
  <p:transition>
    <p:fade/>
  </p:transition>
  <p:txStyles>
    <p:titleStyle>
      <a:lvl1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lang="en-US" sz="4800" kern="1200" spc="-150" dirty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  <a:lvl2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" pitchFamily="34" charset="0"/>
          <a:cs typeface="Arial" charset="0"/>
        </a:defRPr>
      </a:lvl2pPr>
      <a:lvl3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" pitchFamily="34" charset="0"/>
          <a:cs typeface="Arial" charset="0"/>
        </a:defRPr>
      </a:lvl3pPr>
      <a:lvl4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" pitchFamily="34" charset="0"/>
          <a:cs typeface="Arial" charset="0"/>
        </a:defRPr>
      </a:lvl4pPr>
      <a:lvl5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" pitchFamily="34" charset="0"/>
          <a:cs typeface="Arial" charset="0"/>
        </a:defRPr>
      </a:lvl5pPr>
      <a:lvl6pPr marL="4572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" pitchFamily="34" charset="0"/>
          <a:cs typeface="Arial" charset="0"/>
        </a:defRPr>
      </a:lvl6pPr>
      <a:lvl7pPr marL="9144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" pitchFamily="34" charset="0"/>
          <a:cs typeface="Arial" charset="0"/>
        </a:defRPr>
      </a:lvl7pPr>
      <a:lvl8pPr marL="13716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" pitchFamily="34" charset="0"/>
          <a:cs typeface="Arial" charset="0"/>
        </a:defRPr>
      </a:lvl8pPr>
      <a:lvl9pPr marL="18288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" pitchFamily="34" charset="0"/>
          <a:cs typeface="Arial" charset="0"/>
        </a:defRPr>
      </a:lvl9pPr>
    </p:titleStyle>
    <p:bodyStyle>
      <a:lvl1pPr marL="396875" indent="-396875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Blip>
          <a:blip r:embed="rId15"/>
        </a:buBlip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Blip>
          <a:blip r:embed="rId16"/>
        </a:buBlip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Blip>
          <a:blip r:embed="rId16"/>
        </a:buBlip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Blip>
          <a:blip r:embed="rId16"/>
        </a:buBlip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Blip>
          <a:blip r:embed="rId16"/>
        </a:buBlip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white rectangl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452"/>
          <a:stretch>
            <a:fillRect/>
          </a:stretch>
        </p:blipFill>
        <p:spPr bwMode="auto">
          <a:xfrm>
            <a:off x="0" y="1300164"/>
            <a:ext cx="9906000" cy="555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2750" y="230188"/>
            <a:ext cx="9080500" cy="66516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82506" y="1905000"/>
            <a:ext cx="8710744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ransition>
    <p:fade/>
  </p:transition>
  <p:txStyles>
    <p:titleStyle>
      <a:lvl1pPr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lang="en-US" sz="4800" kern="1200" spc="-125" dirty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  <a:lvl2pPr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2pPr>
      <a:lvl3pPr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3pPr>
      <a:lvl4pPr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4pPr>
      <a:lvl5pPr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5pPr>
      <a:lvl6pPr marL="4572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6pPr>
      <a:lvl7pPr marL="9144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7pPr>
      <a:lvl8pPr marL="13716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8pPr>
      <a:lvl9pPr marL="18288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9pPr>
    </p:titleStyle>
    <p:bodyStyle>
      <a:lvl1pPr algn="l" defTabSz="912813" rtl="0" fontAlgn="base">
        <a:lnSpc>
          <a:spcPct val="90000"/>
        </a:lnSpc>
        <a:spcBef>
          <a:spcPct val="20000"/>
        </a:spcBef>
        <a:spcAft>
          <a:spcPct val="0"/>
        </a:spcAft>
        <a:buFont typeface="Arial" charset="0"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175" indent="-6350" algn="l" defTabSz="912813" rtl="0" fontAlgn="base">
        <a:lnSpc>
          <a:spcPct val="90000"/>
        </a:lnSpc>
        <a:spcBef>
          <a:spcPct val="20000"/>
        </a:spcBef>
        <a:spcAft>
          <a:spcPct val="0"/>
        </a:spcAft>
        <a:buFont typeface="Arial" charset="0"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0413" indent="-6350" algn="l" defTabSz="912813" rtl="0" fontAlgn="base">
        <a:lnSpc>
          <a:spcPct val="90000"/>
        </a:lnSpc>
        <a:spcBef>
          <a:spcPct val="20000"/>
        </a:spcBef>
        <a:spcAft>
          <a:spcPct val="0"/>
        </a:spcAft>
        <a:buFont typeface="Arial" charset="0"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3788" indent="6350" algn="l" defTabSz="912813" rtl="0" fontAlgn="base">
        <a:lnSpc>
          <a:spcPct val="90000"/>
        </a:lnSpc>
        <a:spcBef>
          <a:spcPct val="20000"/>
        </a:spcBef>
        <a:spcAft>
          <a:spcPct val="0"/>
        </a:spcAft>
        <a:buFont typeface="Arial" charset="0"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5575" algn="l" defTabSz="912813" rtl="0" fontAlgn="base">
        <a:lnSpc>
          <a:spcPct val="90000"/>
        </a:lnSpc>
        <a:spcBef>
          <a:spcPct val="20000"/>
        </a:spcBef>
        <a:spcAft>
          <a:spcPct val="0"/>
        </a:spcAft>
        <a:buFont typeface="Arial" charset="0"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1"/>
          <p:cNvSpPr>
            <a:spLocks noGrp="1"/>
          </p:cNvSpPr>
          <p:nvPr/>
        </p:nvSpPr>
        <p:spPr>
          <a:xfrm>
            <a:off x="1280592" y="44624"/>
            <a:ext cx="7532538" cy="609398"/>
          </a:xfrm>
          <a:prstGeom prst="rect">
            <a:avLst/>
          </a:prstGeom>
          <a:ln>
            <a:noFill/>
          </a:ln>
        </p:spPr>
        <p:txBody>
          <a:bodyPr vert="horz" wrap="square" lIns="0" tIns="0" rIns="0" bIns="0" rtlCol="0" anchor="t">
            <a:spAutoFit/>
          </a:bodyPr>
          <a:lstStyle>
            <a:lvl1pPr algn="l" defTabSz="91281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lang="en-US" sz="4800" kern="1200" spc="-150" dirty="0">
                <a:ln w="3175">
                  <a:noFill/>
                </a:ln>
                <a:gradFill>
                  <a:gsLst>
                    <a:gs pos="0">
                      <a:srgbClr val="2E59B0"/>
                    </a:gs>
                    <a:gs pos="49000">
                      <a:srgbClr val="161D32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Arial" charset="0"/>
              </a:defRPr>
            </a:lvl1pPr>
            <a:lvl2pPr algn="l" defTabSz="91281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algn="l" defTabSz="91281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algn="l" defTabSz="91281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algn="l" defTabSz="91281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457200" algn="l" defTabSz="91281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914400" algn="l" defTabSz="91281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1371600" algn="l" defTabSz="91281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1828800" algn="l" defTabSz="91281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defTabSz="914363" fontAlgn="auto">
              <a:spcAft>
                <a:spcPts val="0"/>
              </a:spcAft>
              <a:defRPr/>
            </a:pPr>
            <a:r>
              <a:rPr lang="ja-JP" altLang="en-US" sz="44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M" panose="020B0600010101010101" pitchFamily="50" charset="-128"/>
                <a:ea typeface="AR P丸ゴシック体M" panose="020B0600010101010101" pitchFamily="50" charset="-128"/>
                <a:cs typeface="Meiryo UI" pitchFamily="50" charset="-128"/>
              </a:rPr>
              <a:t>★ご存知</a:t>
            </a:r>
            <a:r>
              <a:rPr lang="ja-JP" altLang="en-US" sz="4400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M" panose="020B0600010101010101" pitchFamily="50" charset="-128"/>
                <a:ea typeface="AR P丸ゴシック体M" panose="020B0600010101010101" pitchFamily="50" charset="-128"/>
                <a:cs typeface="Meiryo UI" pitchFamily="50" charset="-128"/>
              </a:rPr>
              <a:t>でした</a:t>
            </a:r>
            <a:r>
              <a:rPr lang="ja-JP" altLang="en-US" sz="44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M" panose="020B0600010101010101" pitchFamily="50" charset="-128"/>
                <a:ea typeface="AR P丸ゴシック体M" panose="020B0600010101010101" pitchFamily="50" charset="-128"/>
                <a:cs typeface="Meiryo UI" pitchFamily="50" charset="-128"/>
              </a:rPr>
              <a:t>か？美容</a:t>
            </a:r>
            <a:r>
              <a:rPr lang="ja-JP" altLang="en-US" sz="44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M" panose="020B0600010101010101" pitchFamily="50" charset="-128"/>
                <a:ea typeface="AR P丸ゴシック体M" panose="020B0600010101010101" pitchFamily="50" charset="-128"/>
                <a:cs typeface="Meiryo UI" pitchFamily="50" charset="-128"/>
              </a:rPr>
              <a:t>歯科★</a:t>
            </a:r>
            <a:endParaRPr sz="4400" dirty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P丸ゴシック体M" panose="020B0600010101010101" pitchFamily="50" charset="-128"/>
              <a:ea typeface="AR P丸ゴシック体M" panose="020B0600010101010101" pitchFamily="50" charset="-128"/>
              <a:cs typeface="Meiryo UI" pitchFamily="50" charset="-128"/>
            </a:endParaRPr>
          </a:p>
        </p:txBody>
      </p:sp>
      <p:sp>
        <p:nvSpPr>
          <p:cNvPr id="35" name="Text Placeholder 2"/>
          <p:cNvSpPr>
            <a:spLocks noGrp="1"/>
          </p:cNvSpPr>
          <p:nvPr/>
        </p:nvSpPr>
        <p:spPr bwMode="auto">
          <a:xfrm>
            <a:off x="723777" y="912977"/>
            <a:ext cx="8583488" cy="443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396875" indent="-396875" algn="l" defTabSz="912813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2813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2813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2813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2813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 smtClean="0">
                <a:solidFill>
                  <a:srgbClr val="000000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  <a:cs typeface="Meiryo UI" pitchFamily="50" charset="-128"/>
                <a:sym typeface="Calibri" pitchFamily="34" charset="0"/>
              </a:rPr>
              <a:t>歯科口腔外科領域で気になっていることは？</a:t>
            </a:r>
            <a:endParaRPr lang="en-US" altLang="ja-JP" b="1" dirty="0" smtClean="0">
              <a:solidFill>
                <a:srgbClr val="000000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  <a:cs typeface="Meiryo UI" pitchFamily="50" charset="-128"/>
              <a:sym typeface="Calibri" pitchFamily="34" charset="0"/>
            </a:endParaRPr>
          </a:p>
        </p:txBody>
      </p:sp>
      <p:sp>
        <p:nvSpPr>
          <p:cNvPr id="36" name="Rounded Rectangle 3"/>
          <p:cNvSpPr/>
          <p:nvPr/>
        </p:nvSpPr>
        <p:spPr bwMode="auto">
          <a:xfrm>
            <a:off x="469254" y="4949888"/>
            <a:ext cx="2878681" cy="499594"/>
          </a:xfrm>
          <a:prstGeom prst="roundRect">
            <a:avLst>
              <a:gd name="adj" fmla="val 9033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1436" tIns="45718" rIns="91436" bIns="45718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SzPct val="100000"/>
            </a:pPr>
            <a:r>
              <a:rPr lang="ja-JP" altLang="en-US" sz="2000" dirty="0" smtClean="0">
                <a:solidFill>
                  <a:srgbClr val="000000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  <a:cs typeface="Meiryo UI" pitchFamily="50" charset="-128"/>
                <a:sym typeface="Calibri" pitchFamily="34" charset="0"/>
              </a:rPr>
              <a:t>口腔</a:t>
            </a:r>
            <a:r>
              <a:rPr lang="ja-JP" altLang="en-US" sz="2000" dirty="0">
                <a:solidFill>
                  <a:srgbClr val="000000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  <a:cs typeface="Meiryo UI" pitchFamily="50" charset="-128"/>
                <a:sym typeface="Calibri" pitchFamily="34" charset="0"/>
              </a:rPr>
              <a:t>ヒアルロン</a:t>
            </a:r>
            <a:r>
              <a:rPr lang="ja-JP" altLang="en-US" sz="2000" dirty="0" smtClean="0">
                <a:solidFill>
                  <a:srgbClr val="000000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  <a:cs typeface="Meiryo UI" pitchFamily="50" charset="-128"/>
                <a:sym typeface="Calibri" pitchFamily="34" charset="0"/>
              </a:rPr>
              <a:t>酸治療</a:t>
            </a:r>
            <a:endParaRPr lang="ja-JP" altLang="en-US" sz="2000" dirty="0">
              <a:solidFill>
                <a:srgbClr val="000000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  <a:cs typeface="Meiryo UI" pitchFamily="50" charset="-128"/>
              <a:sym typeface="Calibri" pitchFamily="34" charset="0"/>
            </a:endParaRPr>
          </a:p>
        </p:txBody>
      </p:sp>
      <p:sp>
        <p:nvSpPr>
          <p:cNvPr id="37" name="Rounded Rectangle 5"/>
          <p:cNvSpPr/>
          <p:nvPr/>
        </p:nvSpPr>
        <p:spPr bwMode="auto">
          <a:xfrm>
            <a:off x="470073" y="3721289"/>
            <a:ext cx="8966672" cy="1080120"/>
          </a:xfrm>
          <a:prstGeom prst="roundRect">
            <a:avLst>
              <a:gd name="adj" fmla="val 9033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1436" tIns="45718" rIns="91436" bIns="45718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SzPct val="100000"/>
            </a:pPr>
            <a:endParaRPr lang="ja-JP" altLang="en-US" sz="23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  <a:sym typeface="Calibri" pitchFamily="34" charset="0"/>
            </a:endParaRPr>
          </a:p>
        </p:txBody>
      </p:sp>
      <p:sp>
        <p:nvSpPr>
          <p:cNvPr id="38" name="Rounded Rectangle 8"/>
          <p:cNvSpPr/>
          <p:nvPr/>
        </p:nvSpPr>
        <p:spPr bwMode="auto">
          <a:xfrm>
            <a:off x="469254" y="1786365"/>
            <a:ext cx="8967491" cy="1790908"/>
          </a:xfrm>
          <a:prstGeom prst="roundRect">
            <a:avLst>
              <a:gd name="adj" fmla="val 9033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91436" tIns="45718" rIns="91436" bIns="45718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SzPct val="100000"/>
            </a:pPr>
            <a:endParaRPr lang="ja-JP" altLang="en-US" sz="23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  <a:sym typeface="Calibri" pitchFamily="34" charset="0"/>
            </a:endParaRPr>
          </a:p>
        </p:txBody>
      </p:sp>
      <p:sp>
        <p:nvSpPr>
          <p:cNvPr id="39" name="Text Placeholder 2"/>
          <p:cNvSpPr txBox="1">
            <a:spLocks/>
          </p:cNvSpPr>
          <p:nvPr/>
        </p:nvSpPr>
        <p:spPr bwMode="auto">
          <a:xfrm>
            <a:off x="689431" y="3768907"/>
            <a:ext cx="8527957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9pPr>
          </a:lstStyle>
          <a:p>
            <a:pPr marL="0" indent="0">
              <a:buNone/>
            </a:pPr>
            <a:r>
              <a:rPr lang="ja-JP" altLang="en-US" sz="3200" dirty="0" smtClean="0">
                <a:solidFill>
                  <a:srgbClr val="000000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  <a:cs typeface="Meiryo UI" pitchFamily="50" charset="-128"/>
                <a:sym typeface="Calibri" pitchFamily="34" charset="0"/>
              </a:rPr>
              <a:t>法令線・たるみ・小じわに対する関心は、虫歯以上であることがわかりました。</a:t>
            </a:r>
            <a:endParaRPr lang="en-US" altLang="ja-JP" sz="3200" dirty="0" smtClean="0">
              <a:latin typeface="AR P丸ゴシック体M" panose="020B0600010101010101" pitchFamily="50" charset="-128"/>
              <a:ea typeface="AR P丸ゴシック体M" panose="020B0600010101010101" pitchFamily="50" charset="-128"/>
              <a:cs typeface="Meiryo UI" pitchFamily="50" charset="-128"/>
            </a:endParaRPr>
          </a:p>
        </p:txBody>
      </p:sp>
      <p:pic>
        <p:nvPicPr>
          <p:cNvPr id="41" name="図 4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261" y="2283008"/>
            <a:ext cx="8820472" cy="862217"/>
          </a:xfrm>
          <a:prstGeom prst="rect">
            <a:avLst/>
          </a:prstGeom>
        </p:spPr>
      </p:pic>
      <p:sp>
        <p:nvSpPr>
          <p:cNvPr id="43" name="テキスト ボックス 12"/>
          <p:cNvSpPr txBox="1"/>
          <p:nvPr/>
        </p:nvSpPr>
        <p:spPr>
          <a:xfrm>
            <a:off x="795785" y="1345025"/>
            <a:ext cx="8465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9pPr>
          </a:lstStyle>
          <a:p>
            <a:r>
              <a:rPr kumimoji="1" lang="ja-JP" altLang="en-US" b="1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⇒複数の歯科医院で、</a:t>
            </a:r>
            <a:r>
              <a:rPr kumimoji="1" lang="en-US" altLang="ja-JP" b="1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700</a:t>
            </a:r>
            <a:r>
              <a:rPr kumimoji="1" lang="ja-JP" altLang="en-US" b="1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名以上の患者様にうかがったデータがあります。すると</a:t>
            </a:r>
            <a:r>
              <a:rPr kumimoji="1" lang="en-US" altLang="ja-JP" b="1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…</a:t>
            </a:r>
            <a:endParaRPr kumimoji="1" lang="ja-JP" altLang="en-US" b="1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44" name="テキスト ボックス 13"/>
          <p:cNvSpPr txBox="1"/>
          <p:nvPr/>
        </p:nvSpPr>
        <p:spPr>
          <a:xfrm>
            <a:off x="1119067" y="2483284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9pPr>
          </a:lstStyle>
          <a:p>
            <a:pPr algn="ctr"/>
            <a:r>
              <a:rPr kumimoji="1" lang="ja-JP" altLang="en-US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歯周病</a:t>
            </a:r>
            <a:endParaRPr kumimoji="1" lang="en-US" altLang="ja-JP" sz="1200" dirty="0" smtClean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algn="ctr"/>
            <a:r>
              <a:rPr kumimoji="1" lang="en-US" altLang="ja-JP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(230)</a:t>
            </a:r>
            <a:endParaRPr kumimoji="1" lang="ja-JP" altLang="en-US" sz="120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45" name="テキスト ボックス 14"/>
          <p:cNvSpPr txBox="1"/>
          <p:nvPr/>
        </p:nvSpPr>
        <p:spPr>
          <a:xfrm>
            <a:off x="3549822" y="2483284"/>
            <a:ext cx="9605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9pPr>
          </a:lstStyle>
          <a:p>
            <a:pPr algn="ctr"/>
            <a:r>
              <a:rPr kumimoji="1" lang="ja-JP" altLang="en-US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歯の色や形</a:t>
            </a:r>
            <a:endParaRPr kumimoji="1" lang="en-US" altLang="ja-JP" sz="1200" dirty="0" smtClean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algn="ctr"/>
            <a:r>
              <a:rPr kumimoji="1" lang="ja-JP" altLang="en-US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（</a:t>
            </a:r>
            <a:r>
              <a:rPr kumimoji="1" lang="en-US" altLang="ja-JP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166</a:t>
            </a:r>
            <a:r>
              <a:rPr kumimoji="1" lang="ja-JP" altLang="en-US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）</a:t>
            </a:r>
            <a:endParaRPr kumimoji="1" lang="ja-JP" altLang="en-US" sz="120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46" name="テキスト ボックス 15"/>
          <p:cNvSpPr txBox="1"/>
          <p:nvPr/>
        </p:nvSpPr>
        <p:spPr>
          <a:xfrm>
            <a:off x="4693856" y="2483284"/>
            <a:ext cx="654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9pPr>
          </a:lstStyle>
          <a:p>
            <a:pPr algn="ctr"/>
            <a:r>
              <a:rPr kumimoji="1" lang="ja-JP" altLang="en-US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歯並び</a:t>
            </a:r>
            <a:endParaRPr kumimoji="1" lang="en-US" altLang="ja-JP" sz="1200" dirty="0" smtClean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algn="ctr"/>
            <a:r>
              <a:rPr kumimoji="1" lang="en-US" altLang="ja-JP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(112)</a:t>
            </a:r>
            <a:endParaRPr kumimoji="1" lang="ja-JP" altLang="en-US" sz="120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47" name="テキスト ボックス 17"/>
          <p:cNvSpPr txBox="1"/>
          <p:nvPr/>
        </p:nvSpPr>
        <p:spPr>
          <a:xfrm>
            <a:off x="5498724" y="2483284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9pPr>
          </a:lstStyle>
          <a:p>
            <a:pPr algn="ctr"/>
            <a:r>
              <a:rPr kumimoji="1" lang="ja-JP" altLang="en-US" sz="12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口臭</a:t>
            </a:r>
            <a:endParaRPr kumimoji="1" lang="en-US" altLang="ja-JP" sz="1200" dirty="0" smtClean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algn="ctr"/>
            <a:r>
              <a:rPr kumimoji="1" lang="en-US" altLang="ja-JP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(100)</a:t>
            </a:r>
            <a:endParaRPr kumimoji="1" lang="ja-JP" altLang="en-US" sz="120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48" name="テキスト ボックス 18"/>
          <p:cNvSpPr txBox="1"/>
          <p:nvPr/>
        </p:nvSpPr>
        <p:spPr>
          <a:xfrm>
            <a:off x="6119083" y="2360173"/>
            <a:ext cx="6111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9pPr>
          </a:lstStyle>
          <a:p>
            <a:pPr algn="ctr">
              <a:lnSpc>
                <a:spcPts val="1200"/>
              </a:lnSpc>
            </a:pPr>
            <a:r>
              <a:rPr kumimoji="1" lang="ja-JP" altLang="en-US" sz="12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歯茎</a:t>
            </a:r>
            <a:r>
              <a:rPr kumimoji="1" lang="ja-JP" altLang="en-US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の</a:t>
            </a:r>
            <a:endParaRPr kumimoji="1" lang="en-US" altLang="ja-JP" sz="1200" dirty="0" smtClean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algn="ctr">
              <a:lnSpc>
                <a:spcPts val="1200"/>
              </a:lnSpc>
            </a:pPr>
            <a:r>
              <a:rPr kumimoji="1" lang="ja-JP" altLang="en-US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色形</a:t>
            </a:r>
            <a:endParaRPr kumimoji="1" lang="en-US" altLang="ja-JP" sz="1200" dirty="0" smtClean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algn="ctr">
              <a:lnSpc>
                <a:spcPts val="1200"/>
              </a:lnSpc>
            </a:pPr>
            <a:r>
              <a:rPr kumimoji="1" lang="en-US" altLang="ja-JP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(100)</a:t>
            </a:r>
            <a:endParaRPr kumimoji="1" lang="ja-JP" altLang="en-US" sz="120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49" name="テキスト ボックス 19"/>
          <p:cNvSpPr txBox="1"/>
          <p:nvPr/>
        </p:nvSpPr>
        <p:spPr>
          <a:xfrm>
            <a:off x="6630020" y="2483284"/>
            <a:ext cx="6463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9pPr>
          </a:lstStyle>
          <a:p>
            <a:pPr algn="ctr"/>
            <a:r>
              <a:rPr kumimoji="1" lang="ja-JP" altLang="en-US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法令線</a:t>
            </a:r>
            <a:endParaRPr kumimoji="1" lang="en-US" altLang="ja-JP" sz="1200" dirty="0" smtClean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algn="ctr"/>
            <a:r>
              <a:rPr kumimoji="1" lang="en-US" altLang="ja-JP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(100)</a:t>
            </a:r>
            <a:endParaRPr kumimoji="1" lang="ja-JP" altLang="en-US" sz="120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50" name="テキスト ボックス 20"/>
          <p:cNvSpPr txBox="1"/>
          <p:nvPr/>
        </p:nvSpPr>
        <p:spPr>
          <a:xfrm>
            <a:off x="6031116" y="1810786"/>
            <a:ext cx="955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9pPr>
          </a:lstStyle>
          <a:p>
            <a:pPr algn="ctr"/>
            <a:r>
              <a:rPr kumimoji="1" lang="ja-JP" altLang="en-US" sz="12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詰め物</a:t>
            </a:r>
            <a:r>
              <a:rPr kumimoji="1" lang="ja-JP" altLang="en-US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の色</a:t>
            </a:r>
            <a:endParaRPr kumimoji="1" lang="en-US" altLang="ja-JP" sz="1200" dirty="0" smtClean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algn="ctr"/>
            <a:r>
              <a:rPr kumimoji="1" lang="en-US" altLang="ja-JP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(49)</a:t>
            </a:r>
            <a:endParaRPr kumimoji="1" lang="ja-JP" altLang="en-US" sz="120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51" name="テキスト ボックス 21"/>
          <p:cNvSpPr txBox="1"/>
          <p:nvPr/>
        </p:nvSpPr>
        <p:spPr>
          <a:xfrm>
            <a:off x="8152333" y="1841563"/>
            <a:ext cx="6572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9pPr>
          </a:lstStyle>
          <a:p>
            <a:pPr algn="ctr">
              <a:lnSpc>
                <a:spcPts val="1200"/>
              </a:lnSpc>
            </a:pPr>
            <a:r>
              <a:rPr kumimoji="1" lang="ja-JP" altLang="en-US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唇の形　</a:t>
            </a:r>
            <a:endParaRPr kumimoji="1" lang="en-US" altLang="ja-JP" sz="1200" dirty="0" smtClean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algn="ctr">
              <a:lnSpc>
                <a:spcPts val="1200"/>
              </a:lnSpc>
            </a:pPr>
            <a:r>
              <a:rPr kumimoji="1" lang="en-US" altLang="ja-JP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(12)</a:t>
            </a:r>
            <a:endParaRPr kumimoji="1" lang="ja-JP" altLang="en-US" sz="120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52" name="テキスト ボックス 22"/>
          <p:cNvSpPr txBox="1"/>
          <p:nvPr/>
        </p:nvSpPr>
        <p:spPr>
          <a:xfrm>
            <a:off x="6956731" y="1810786"/>
            <a:ext cx="638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9pPr>
          </a:lstStyle>
          <a:p>
            <a:pPr algn="ctr"/>
            <a:r>
              <a:rPr kumimoji="1" lang="ja-JP" altLang="en-US" sz="12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たるみ</a:t>
            </a:r>
            <a:endParaRPr kumimoji="1" lang="en-US" altLang="ja-JP" sz="1200" dirty="0" smtClean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algn="ctr"/>
            <a:r>
              <a:rPr kumimoji="1" lang="en-US" altLang="ja-JP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(48)</a:t>
            </a:r>
            <a:endParaRPr kumimoji="1" lang="ja-JP" altLang="en-US" sz="120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54" name="テキスト ボックス 23"/>
          <p:cNvSpPr txBox="1"/>
          <p:nvPr/>
        </p:nvSpPr>
        <p:spPr>
          <a:xfrm>
            <a:off x="7564951" y="1810786"/>
            <a:ext cx="6174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9pPr>
          </a:lstStyle>
          <a:p>
            <a:pPr algn="ctr"/>
            <a:r>
              <a:rPr kumimoji="1" lang="ja-JP" altLang="en-US" sz="12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小じわ</a:t>
            </a:r>
            <a:endParaRPr kumimoji="1" lang="en-US" altLang="ja-JP" sz="1200" dirty="0" smtClean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algn="ctr"/>
            <a:r>
              <a:rPr kumimoji="1" lang="en-US" altLang="ja-JP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(37)</a:t>
            </a:r>
            <a:endParaRPr kumimoji="1" lang="ja-JP" altLang="en-US" sz="120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55" name="テキスト ボックス 24"/>
          <p:cNvSpPr txBox="1"/>
          <p:nvPr/>
        </p:nvSpPr>
        <p:spPr>
          <a:xfrm>
            <a:off x="8779491" y="1841563"/>
            <a:ext cx="6572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9pPr>
          </a:lstStyle>
          <a:p>
            <a:pPr algn="ctr">
              <a:lnSpc>
                <a:spcPts val="1200"/>
              </a:lnSpc>
            </a:pPr>
            <a:r>
              <a:rPr kumimoji="1" lang="ja-JP" altLang="en-US" sz="12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その他</a:t>
            </a:r>
            <a:r>
              <a:rPr kumimoji="1" lang="ja-JP" altLang="en-US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</a:t>
            </a:r>
            <a:endParaRPr kumimoji="1" lang="en-US" altLang="ja-JP" sz="1200" dirty="0" smtClean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algn="ctr">
              <a:lnSpc>
                <a:spcPts val="1200"/>
              </a:lnSpc>
            </a:pPr>
            <a:r>
              <a:rPr kumimoji="1" lang="en-US" altLang="ja-JP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(1)</a:t>
            </a:r>
            <a:endParaRPr kumimoji="1" lang="ja-JP" altLang="en-US" sz="120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56" name="テキスト ボックス 25"/>
          <p:cNvSpPr txBox="1"/>
          <p:nvPr/>
        </p:nvSpPr>
        <p:spPr>
          <a:xfrm>
            <a:off x="8374998" y="2483284"/>
            <a:ext cx="7954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9pPr>
          </a:lstStyle>
          <a:p>
            <a:pPr algn="ctr"/>
            <a:r>
              <a:rPr kumimoji="1" lang="ja-JP" altLang="en-US" sz="12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特に</a:t>
            </a:r>
            <a:r>
              <a:rPr kumimoji="1" lang="ja-JP" altLang="en-US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ない</a:t>
            </a:r>
            <a:endParaRPr kumimoji="1" lang="en-US" altLang="ja-JP" sz="1200" dirty="0" smtClean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algn="ctr"/>
            <a:r>
              <a:rPr kumimoji="1" lang="en-US" altLang="ja-JP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(144)</a:t>
            </a:r>
            <a:endParaRPr kumimoji="1" lang="ja-JP" altLang="en-US" sz="120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2567369" y="2483284"/>
            <a:ext cx="566181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9pPr>
          </a:lstStyle>
          <a:p>
            <a:pPr algn="ctr"/>
            <a:r>
              <a:rPr kumimoji="1" lang="ja-JP" altLang="en-US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虫歯</a:t>
            </a:r>
            <a:endParaRPr kumimoji="1" lang="en-US" altLang="ja-JP" sz="1200" dirty="0" smtClean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algn="ctr"/>
            <a:r>
              <a:rPr kumimoji="1" lang="en-US" altLang="ja-JP" sz="12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(</a:t>
            </a:r>
            <a:r>
              <a:rPr kumimoji="1" lang="en-US" altLang="ja-JP" sz="12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166)</a:t>
            </a:r>
            <a:endParaRPr lang="ja-JP" altLang="en-US" sz="1200" dirty="0"/>
          </a:p>
        </p:txBody>
      </p:sp>
      <p:cxnSp>
        <p:nvCxnSpPr>
          <p:cNvPr id="62" name="直線コネクタ 61"/>
          <p:cNvCxnSpPr/>
          <p:nvPr/>
        </p:nvCxnSpPr>
        <p:spPr>
          <a:xfrm>
            <a:off x="6578702" y="2209121"/>
            <a:ext cx="803320" cy="2741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/>
          <p:nvPr/>
        </p:nvCxnSpPr>
        <p:spPr>
          <a:xfrm>
            <a:off x="7310014" y="2209121"/>
            <a:ext cx="432048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/>
        </p:nvCxnSpPr>
        <p:spPr>
          <a:xfrm>
            <a:off x="7886078" y="2209121"/>
            <a:ext cx="144016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/>
          <p:cNvCxnSpPr/>
          <p:nvPr/>
        </p:nvCxnSpPr>
        <p:spPr>
          <a:xfrm flipH="1">
            <a:off x="8246118" y="2185048"/>
            <a:ext cx="216024" cy="3121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/>
          <p:cNvCxnSpPr>
            <a:endCxn id="55" idx="2"/>
          </p:cNvCxnSpPr>
          <p:nvPr/>
        </p:nvCxnSpPr>
        <p:spPr>
          <a:xfrm flipV="1">
            <a:off x="8282122" y="2241673"/>
            <a:ext cx="825996" cy="255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テキスト ボックス 56"/>
          <p:cNvSpPr txBox="1"/>
          <p:nvPr/>
        </p:nvSpPr>
        <p:spPr>
          <a:xfrm>
            <a:off x="5348202" y="3157032"/>
            <a:ext cx="401263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9pPr>
          </a:lstStyle>
          <a:p>
            <a:r>
              <a:rPr kumimoji="1" lang="ja-JP" altLang="en-US" sz="105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＊</a:t>
            </a:r>
            <a:r>
              <a:rPr kumimoji="1" lang="en-US" altLang="ja-JP" sz="105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2012</a:t>
            </a:r>
            <a:r>
              <a:rPr kumimoji="1" lang="ja-JP" altLang="en-US" sz="105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年　第</a:t>
            </a:r>
            <a:r>
              <a:rPr kumimoji="1" lang="en-US" altLang="ja-JP" sz="105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12</a:t>
            </a:r>
            <a:r>
              <a:rPr kumimoji="1" lang="ja-JP" altLang="en-US" sz="105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回日本抗加齢において発表されていたデータより</a:t>
            </a:r>
            <a:endParaRPr kumimoji="1" lang="ja-JP" altLang="en-US" sz="105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68" name="Rounded Rectangle 3"/>
          <p:cNvSpPr/>
          <p:nvPr/>
        </p:nvSpPr>
        <p:spPr bwMode="auto">
          <a:xfrm>
            <a:off x="3513659" y="4949888"/>
            <a:ext cx="2878681" cy="499594"/>
          </a:xfrm>
          <a:prstGeom prst="roundRect">
            <a:avLst>
              <a:gd name="adj" fmla="val 9033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1436" tIns="45718" rIns="91436" bIns="45718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SzPct val="100000"/>
            </a:pPr>
            <a:r>
              <a:rPr lang="ja-JP" altLang="en-US" sz="2000" dirty="0" smtClean="0">
                <a:solidFill>
                  <a:srgbClr val="000000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  <a:cs typeface="Meiryo UI" pitchFamily="50" charset="-128"/>
                <a:sym typeface="Calibri" pitchFamily="34" charset="0"/>
              </a:rPr>
              <a:t>歯科ボツリヌス</a:t>
            </a:r>
            <a:r>
              <a:rPr lang="ja-JP" altLang="en-US" sz="2000" dirty="0">
                <a:solidFill>
                  <a:srgbClr val="000000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  <a:cs typeface="Meiryo UI" pitchFamily="50" charset="-128"/>
                <a:sym typeface="Calibri" pitchFamily="34" charset="0"/>
              </a:rPr>
              <a:t>治療</a:t>
            </a:r>
          </a:p>
        </p:txBody>
      </p:sp>
      <p:sp>
        <p:nvSpPr>
          <p:cNvPr id="69" name="Rounded Rectangle 3"/>
          <p:cNvSpPr/>
          <p:nvPr/>
        </p:nvSpPr>
        <p:spPr bwMode="auto">
          <a:xfrm>
            <a:off x="6558064" y="4949888"/>
            <a:ext cx="2878681" cy="499594"/>
          </a:xfrm>
          <a:prstGeom prst="roundRect">
            <a:avLst>
              <a:gd name="adj" fmla="val 9033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1436" tIns="45718" rIns="91436" bIns="45718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SzPct val="100000"/>
            </a:pPr>
            <a:r>
              <a:rPr lang="ja-JP" altLang="en-US" sz="2000" dirty="0" smtClean="0">
                <a:solidFill>
                  <a:srgbClr val="000000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  <a:cs typeface="Meiryo UI" pitchFamily="50" charset="-128"/>
                <a:sym typeface="Calibri" pitchFamily="34" charset="0"/>
              </a:rPr>
              <a:t>プラセンタ療法</a:t>
            </a:r>
            <a:endParaRPr lang="ja-JP" altLang="en-US" sz="2000" dirty="0">
              <a:solidFill>
                <a:srgbClr val="000000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  <a:cs typeface="Meiryo UI" pitchFamily="50" charset="-128"/>
              <a:sym typeface="Calibri" pitchFamily="34" charset="0"/>
            </a:endParaRPr>
          </a:p>
        </p:txBody>
      </p:sp>
      <p:sp>
        <p:nvSpPr>
          <p:cNvPr id="70" name="Text Placeholder 2"/>
          <p:cNvSpPr txBox="1">
            <a:spLocks/>
          </p:cNvSpPr>
          <p:nvPr/>
        </p:nvSpPr>
        <p:spPr bwMode="auto">
          <a:xfrm>
            <a:off x="723777" y="5663570"/>
            <a:ext cx="8583488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ngsana New" pitchFamily="18" charset="-34"/>
              </a:defRPr>
            </a:lvl9pPr>
          </a:lstStyle>
          <a:p>
            <a:r>
              <a:rPr lang="ja-JP" altLang="en-US" sz="2800" b="1" dirty="0">
                <a:solidFill>
                  <a:srgbClr val="000000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  <a:cs typeface="Meiryo UI" pitchFamily="50" charset="-128"/>
                <a:sym typeface="Calibri" pitchFamily="34" charset="0"/>
              </a:rPr>
              <a:t>本院</a:t>
            </a:r>
            <a:r>
              <a:rPr lang="ja-JP" altLang="en-US" sz="2800" b="1" dirty="0" smtClean="0">
                <a:solidFill>
                  <a:srgbClr val="000000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  <a:cs typeface="Meiryo UI" pitchFamily="50" charset="-128"/>
                <a:sym typeface="Calibri" pitchFamily="34" charset="0"/>
              </a:rPr>
              <a:t>でも施術を導入し、好評をいただいております。</a:t>
            </a:r>
            <a:endParaRPr lang="en-US" altLang="ja-JP" sz="2800" b="1" dirty="0" smtClean="0">
              <a:solidFill>
                <a:srgbClr val="000000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  <a:cs typeface="Meiryo UI" pitchFamily="50" charset="-128"/>
              <a:sym typeface="Calibri" pitchFamily="34" charset="0"/>
            </a:endParaRPr>
          </a:p>
          <a:p>
            <a:r>
              <a:rPr lang="ja-JP" altLang="en-US" sz="2800" b="1" dirty="0">
                <a:solidFill>
                  <a:srgbClr val="000000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  <a:cs typeface="Meiryo UI" pitchFamily="50" charset="-128"/>
                <a:sym typeface="Calibri" pitchFamily="34" charset="0"/>
              </a:rPr>
              <a:t>お気軽</a:t>
            </a:r>
            <a:r>
              <a:rPr lang="ja-JP" altLang="en-US" sz="2800" b="1" dirty="0" smtClean="0">
                <a:solidFill>
                  <a:srgbClr val="000000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  <a:cs typeface="Meiryo UI" pitchFamily="50" charset="-128"/>
                <a:sym typeface="Calibri" pitchFamily="34" charset="0"/>
              </a:rPr>
              <a:t>にスタッフまでお声かけくださいませ。</a:t>
            </a:r>
            <a:endParaRPr lang="en-US" altLang="ja-JP" sz="2800" b="1" dirty="0" smtClean="0">
              <a:solidFill>
                <a:srgbClr val="000000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  <a:cs typeface="Meiryo UI" pitchFamily="50" charset="-128"/>
              <a:sym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White Template with blue-green Segoe">
  <a:themeElements>
    <a:clrScheme name="White - blue accents template template">
      <a:dk1>
        <a:srgbClr val="000000"/>
      </a:dk1>
      <a:lt1>
        <a:srgbClr val="FFFFFF"/>
      </a:lt1>
      <a:dk2>
        <a:srgbClr val="1D4775"/>
      </a:dk2>
      <a:lt2>
        <a:srgbClr val="FEF194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A061C3"/>
      </a:accent6>
      <a:hlink>
        <a:srgbClr val="1D4775"/>
      </a:hlink>
      <a:folHlink>
        <a:srgbClr val="1D477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F83F853-FA01-4B06-983B-0DEE9474D6E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1_White Template with blue-green Segoe</Template>
  <TotalTime>64</TotalTime>
  <Words>267</Words>
  <Application>Microsoft Office PowerPoint</Application>
  <PresentationFormat>A4 210 x 297 mm</PresentationFormat>
  <Paragraphs>41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1_White Template with blue-green Segoe</vt:lpstr>
      <vt:lpstr>White with Courier font for code slides</vt:lpstr>
      <vt:lpstr>PowerPoint プレゼンテーション</vt:lpstr>
    </vt:vector>
  </TitlesOfParts>
  <Company>GLOBAL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のガイドライン</dc:title>
  <dc:creator>GLOBAL</dc:creator>
  <cp:lastModifiedBy>GLOBAL</cp:lastModifiedBy>
  <cp:revision>10</cp:revision>
  <dcterms:created xsi:type="dcterms:W3CDTF">2014-04-01T11:30:15Z</dcterms:created>
  <dcterms:modified xsi:type="dcterms:W3CDTF">2014-04-01T13:38:44Z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TC102867869990</vt:lpwstr>
  </property>
</Properties>
</file>